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3" r:id="rId2"/>
    <p:sldId id="256" r:id="rId3"/>
    <p:sldId id="257" r:id="rId4"/>
    <p:sldId id="259" r:id="rId5"/>
    <p:sldId id="260" r:id="rId6"/>
    <p:sldId id="261" r:id="rId7"/>
    <p:sldId id="262"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900EB4-7934-4873-AC59-BAAB19F0C8F2}" v="23" dt="2024-04-28T01:43:17.1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14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2A38F9-D20C-4BD7-BBC7-A0EC831AA802}"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072C1-5C6B-4B77-8A76-668E18223E81}" type="slidenum">
              <a:rPr lang="en-US" smtClean="0"/>
              <a:t>‹#›</a:t>
            </a:fld>
            <a:endParaRPr lang="en-US"/>
          </a:p>
        </p:txBody>
      </p:sp>
    </p:spTree>
    <p:extLst>
      <p:ext uri="{BB962C8B-B14F-4D97-AF65-F5344CB8AC3E}">
        <p14:creationId xmlns:p14="http://schemas.microsoft.com/office/powerpoint/2010/main" val="4045482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2A38F9-D20C-4BD7-BBC7-A0EC831AA802}"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072C1-5C6B-4B77-8A76-668E18223E81}" type="slidenum">
              <a:rPr lang="en-US" smtClean="0"/>
              <a:t>‹#›</a:t>
            </a:fld>
            <a:endParaRPr lang="en-US"/>
          </a:p>
        </p:txBody>
      </p:sp>
    </p:spTree>
    <p:extLst>
      <p:ext uri="{BB962C8B-B14F-4D97-AF65-F5344CB8AC3E}">
        <p14:creationId xmlns:p14="http://schemas.microsoft.com/office/powerpoint/2010/main" val="3055245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2A38F9-D20C-4BD7-BBC7-A0EC831AA802}"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072C1-5C6B-4B77-8A76-668E18223E81}" type="slidenum">
              <a:rPr lang="en-US" smtClean="0"/>
              <a:t>‹#›</a:t>
            </a:fld>
            <a:endParaRPr lang="en-US"/>
          </a:p>
        </p:txBody>
      </p:sp>
    </p:spTree>
    <p:extLst>
      <p:ext uri="{BB962C8B-B14F-4D97-AF65-F5344CB8AC3E}">
        <p14:creationId xmlns:p14="http://schemas.microsoft.com/office/powerpoint/2010/main" val="3417948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2A38F9-D20C-4BD7-BBC7-A0EC831AA802}"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072C1-5C6B-4B77-8A76-668E18223E81}" type="slidenum">
              <a:rPr lang="en-US" smtClean="0"/>
              <a:t>‹#›</a:t>
            </a:fld>
            <a:endParaRPr lang="en-US"/>
          </a:p>
        </p:txBody>
      </p:sp>
    </p:spTree>
    <p:extLst>
      <p:ext uri="{BB962C8B-B14F-4D97-AF65-F5344CB8AC3E}">
        <p14:creationId xmlns:p14="http://schemas.microsoft.com/office/powerpoint/2010/main" val="3586652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2A38F9-D20C-4BD7-BBC7-A0EC831AA802}"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072C1-5C6B-4B77-8A76-668E18223E81}" type="slidenum">
              <a:rPr lang="en-US" smtClean="0"/>
              <a:t>‹#›</a:t>
            </a:fld>
            <a:endParaRPr lang="en-US"/>
          </a:p>
        </p:txBody>
      </p:sp>
    </p:spTree>
    <p:extLst>
      <p:ext uri="{BB962C8B-B14F-4D97-AF65-F5344CB8AC3E}">
        <p14:creationId xmlns:p14="http://schemas.microsoft.com/office/powerpoint/2010/main" val="2838771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2A38F9-D20C-4BD7-BBC7-A0EC831AA802}" type="datetimeFigureOut">
              <a:rPr lang="en-US" smtClean="0"/>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072C1-5C6B-4B77-8A76-668E18223E81}" type="slidenum">
              <a:rPr lang="en-US" smtClean="0"/>
              <a:t>‹#›</a:t>
            </a:fld>
            <a:endParaRPr lang="en-US"/>
          </a:p>
        </p:txBody>
      </p:sp>
    </p:spTree>
    <p:extLst>
      <p:ext uri="{BB962C8B-B14F-4D97-AF65-F5344CB8AC3E}">
        <p14:creationId xmlns:p14="http://schemas.microsoft.com/office/powerpoint/2010/main" val="2561669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2A38F9-D20C-4BD7-BBC7-A0EC831AA802}" type="datetimeFigureOut">
              <a:rPr lang="en-US" smtClean="0"/>
              <a:t>4/28/2024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8072C1-5C6B-4B77-8A76-668E18223E81}" type="slidenum">
              <a:rPr lang="en-US" smtClean="0"/>
              <a:t>‹#›</a:t>
            </a:fld>
            <a:endParaRPr lang="en-US"/>
          </a:p>
        </p:txBody>
      </p:sp>
    </p:spTree>
    <p:extLst>
      <p:ext uri="{BB962C8B-B14F-4D97-AF65-F5344CB8AC3E}">
        <p14:creationId xmlns:p14="http://schemas.microsoft.com/office/powerpoint/2010/main" val="1342716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2A38F9-D20C-4BD7-BBC7-A0EC831AA802}" type="datetimeFigureOut">
              <a:rPr lang="en-US" smtClean="0"/>
              <a:t>4/28/2024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8072C1-5C6B-4B77-8A76-668E18223E81}" type="slidenum">
              <a:rPr lang="en-US" smtClean="0"/>
              <a:t>‹#›</a:t>
            </a:fld>
            <a:endParaRPr lang="en-US"/>
          </a:p>
        </p:txBody>
      </p:sp>
    </p:spTree>
    <p:extLst>
      <p:ext uri="{BB962C8B-B14F-4D97-AF65-F5344CB8AC3E}">
        <p14:creationId xmlns:p14="http://schemas.microsoft.com/office/powerpoint/2010/main" val="1135926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2A38F9-D20C-4BD7-BBC7-A0EC831AA802}" type="datetimeFigureOut">
              <a:rPr lang="en-US" smtClean="0"/>
              <a:t>4/28/2024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8072C1-5C6B-4B77-8A76-668E18223E81}" type="slidenum">
              <a:rPr lang="en-US" smtClean="0"/>
              <a:t>‹#›</a:t>
            </a:fld>
            <a:endParaRPr lang="en-US"/>
          </a:p>
        </p:txBody>
      </p:sp>
    </p:spTree>
    <p:extLst>
      <p:ext uri="{BB962C8B-B14F-4D97-AF65-F5344CB8AC3E}">
        <p14:creationId xmlns:p14="http://schemas.microsoft.com/office/powerpoint/2010/main" val="3867340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2A38F9-D20C-4BD7-BBC7-A0EC831AA802}" type="datetimeFigureOut">
              <a:rPr lang="en-US" smtClean="0"/>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072C1-5C6B-4B77-8A76-668E18223E81}" type="slidenum">
              <a:rPr lang="en-US" smtClean="0"/>
              <a:t>‹#›</a:t>
            </a:fld>
            <a:endParaRPr lang="en-US"/>
          </a:p>
        </p:txBody>
      </p:sp>
    </p:spTree>
    <p:extLst>
      <p:ext uri="{BB962C8B-B14F-4D97-AF65-F5344CB8AC3E}">
        <p14:creationId xmlns:p14="http://schemas.microsoft.com/office/powerpoint/2010/main" val="1804765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2A38F9-D20C-4BD7-BBC7-A0EC831AA802}" type="datetimeFigureOut">
              <a:rPr lang="en-US" smtClean="0"/>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072C1-5C6B-4B77-8A76-668E18223E81}" type="slidenum">
              <a:rPr lang="en-US" smtClean="0"/>
              <a:t>‹#›</a:t>
            </a:fld>
            <a:endParaRPr lang="en-US"/>
          </a:p>
        </p:txBody>
      </p:sp>
    </p:spTree>
    <p:extLst>
      <p:ext uri="{BB962C8B-B14F-4D97-AF65-F5344CB8AC3E}">
        <p14:creationId xmlns:p14="http://schemas.microsoft.com/office/powerpoint/2010/main" val="3111454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2A38F9-D20C-4BD7-BBC7-A0EC831AA802}" type="datetimeFigureOut">
              <a:rPr lang="en-US" smtClean="0"/>
              <a:t>4/28/2024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072C1-5C6B-4B77-8A76-668E18223E81}" type="slidenum">
              <a:rPr lang="en-US" smtClean="0"/>
              <a:t>‹#›</a:t>
            </a:fld>
            <a:endParaRPr lang="en-US"/>
          </a:p>
        </p:txBody>
      </p:sp>
    </p:spTree>
    <p:extLst>
      <p:ext uri="{BB962C8B-B14F-4D97-AF65-F5344CB8AC3E}">
        <p14:creationId xmlns:p14="http://schemas.microsoft.com/office/powerpoint/2010/main" val="254096848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0167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D767EB-216D-FB28-FBEC-2D4D9C78F82B}"/>
              </a:ext>
            </a:extLst>
          </p:cNvPr>
          <p:cNvSpPr txBox="1"/>
          <p:nvPr/>
        </p:nvSpPr>
        <p:spPr>
          <a:xfrm>
            <a:off x="109728" y="274320"/>
            <a:ext cx="9034272" cy="2437206"/>
          </a:xfrm>
          <a:prstGeom prst="rect">
            <a:avLst/>
          </a:prstGeom>
          <a:noFill/>
        </p:spPr>
        <p:txBody>
          <a:bodyPr wrap="square">
            <a:spAutoFit/>
          </a:bodyPr>
          <a:lstStyle/>
          <a:p>
            <a:pPr marL="0" marR="0">
              <a:lnSpc>
                <a:spcPct val="107000"/>
              </a:lnSpc>
              <a:spcBef>
                <a:spcPts val="0"/>
              </a:spcBef>
              <a:spcAft>
                <a:spcPts val="800"/>
              </a:spcAft>
            </a:pPr>
            <a:r>
              <a:rPr lang="en-US" sz="3600" b="1" u="sng" kern="100" dirty="0">
                <a:effectLst/>
                <a:latin typeface="Calibri" panose="020F0502020204030204" pitchFamily="34" charset="0"/>
                <a:ea typeface="Calibri" panose="020F0502020204030204" pitchFamily="34" charset="0"/>
                <a:cs typeface="Times New Roman" panose="02020603050405020304" pitchFamily="18" charset="0"/>
              </a:rPr>
              <a:t>[Mat 13:11, 13 NKJV]</a:t>
            </a: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 11 He answered and said to them, "Because it has been given to you to know the mysteries of the kingdom of heaven, but to them it has not been given. </a:t>
            </a:r>
          </a:p>
        </p:txBody>
      </p:sp>
      <p:cxnSp>
        <p:nvCxnSpPr>
          <p:cNvPr id="4" name="Straight Connector 3">
            <a:extLst>
              <a:ext uri="{FF2B5EF4-FFF2-40B4-BE49-F238E27FC236}">
                <a16:creationId xmlns:a16="http://schemas.microsoft.com/office/drawing/2014/main" id="{DE7BF802-52F5-8711-FCE4-36950601027E}"/>
              </a:ext>
            </a:extLst>
          </p:cNvPr>
          <p:cNvCxnSpPr>
            <a:cxnSpLocks/>
          </p:cNvCxnSpPr>
          <p:nvPr/>
        </p:nvCxnSpPr>
        <p:spPr>
          <a:xfrm>
            <a:off x="5181600" y="2073511"/>
            <a:ext cx="3441192" cy="0"/>
          </a:xfrm>
          <a:prstGeom prst="line">
            <a:avLst/>
          </a:prstGeom>
          <a:ln w="28575">
            <a:solidFill>
              <a:srgbClr val="FF0000"/>
            </a:solidFill>
          </a:ln>
        </p:spPr>
        <p:style>
          <a:lnRef idx="3">
            <a:schemeClr val="accent3"/>
          </a:lnRef>
          <a:fillRef idx="0">
            <a:schemeClr val="accent3"/>
          </a:fillRef>
          <a:effectRef idx="2">
            <a:schemeClr val="accent3"/>
          </a:effectRef>
          <a:fontRef idx="minor">
            <a:schemeClr val="tx1"/>
          </a:fontRef>
        </p:style>
      </p:cxnSp>
      <p:sp>
        <p:nvSpPr>
          <p:cNvPr id="8" name="TextBox 7">
            <a:extLst>
              <a:ext uri="{FF2B5EF4-FFF2-40B4-BE49-F238E27FC236}">
                <a16:creationId xmlns:a16="http://schemas.microsoft.com/office/drawing/2014/main" id="{5355030F-3FAA-A695-223A-D2D873550317}"/>
              </a:ext>
            </a:extLst>
          </p:cNvPr>
          <p:cNvSpPr txBox="1"/>
          <p:nvPr/>
        </p:nvSpPr>
        <p:spPr>
          <a:xfrm>
            <a:off x="182880" y="3008375"/>
            <a:ext cx="8842248" cy="1649811"/>
          </a:xfrm>
          <a:prstGeom prst="rect">
            <a:avLst/>
          </a:prstGeom>
          <a:noFill/>
        </p:spPr>
        <p:txBody>
          <a:bodyPr wrap="square">
            <a:spAutoFit/>
          </a:bodyPr>
          <a:lstStyle/>
          <a:p>
            <a:pPr marL="0" marR="0">
              <a:lnSpc>
                <a:spcPct val="107000"/>
              </a:lnSpc>
              <a:spcBef>
                <a:spcPts val="0"/>
              </a:spcBef>
              <a:spcAft>
                <a:spcPts val="80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13 "Therefore I speak to them in parables, because </a:t>
            </a:r>
            <a:r>
              <a:rPr lang="en-US" sz="3200" b="1" u="sng" kern="100" dirty="0">
                <a:effectLst/>
                <a:latin typeface="Calibri" panose="020F0502020204030204" pitchFamily="34" charset="0"/>
                <a:ea typeface="Calibri" panose="020F0502020204030204" pitchFamily="34" charset="0"/>
                <a:cs typeface="Times New Roman" panose="02020603050405020304" pitchFamily="18" charset="0"/>
              </a:rPr>
              <a:t>seeing they do not see</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and </a:t>
            </a:r>
            <a:r>
              <a:rPr lang="en-US" sz="3200" b="1" u="sng" kern="100" dirty="0">
                <a:effectLst/>
                <a:latin typeface="Calibri" panose="020F0502020204030204" pitchFamily="34" charset="0"/>
                <a:ea typeface="Calibri" panose="020F0502020204030204" pitchFamily="34" charset="0"/>
                <a:cs typeface="Times New Roman" panose="02020603050405020304" pitchFamily="18" charset="0"/>
              </a:rPr>
              <a:t>hearing they do not hear</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nor do they understand.</a:t>
            </a:r>
          </a:p>
        </p:txBody>
      </p:sp>
    </p:spTree>
    <p:extLst>
      <p:ext uri="{BB962C8B-B14F-4D97-AF65-F5344CB8AC3E}">
        <p14:creationId xmlns:p14="http://schemas.microsoft.com/office/powerpoint/2010/main" val="204385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022155-6D1C-2B00-8376-A895D15E9970}"/>
              </a:ext>
            </a:extLst>
          </p:cNvPr>
          <p:cNvSpPr txBox="1"/>
          <p:nvPr/>
        </p:nvSpPr>
        <p:spPr>
          <a:xfrm>
            <a:off x="310896" y="512064"/>
            <a:ext cx="8650224" cy="3622787"/>
          </a:xfrm>
          <a:prstGeom prst="rect">
            <a:avLst/>
          </a:prstGeom>
          <a:noFill/>
        </p:spPr>
        <p:txBody>
          <a:bodyPr wrap="square">
            <a:spAutoFit/>
          </a:bodyPr>
          <a:lstStyle/>
          <a:p>
            <a:pPr marL="0" marR="0">
              <a:lnSpc>
                <a:spcPct val="107000"/>
              </a:lnSpc>
              <a:spcBef>
                <a:spcPts val="0"/>
              </a:spcBef>
              <a:spcAft>
                <a:spcPts val="800"/>
              </a:spcAft>
            </a:pPr>
            <a:r>
              <a:rPr lang="en-US" sz="3600" b="1" u="sng" kern="100" dirty="0">
                <a:effectLst/>
                <a:latin typeface="Calibri" panose="020F0502020204030204" pitchFamily="34" charset="0"/>
                <a:ea typeface="Calibri" panose="020F0502020204030204" pitchFamily="34" charset="0"/>
                <a:cs typeface="Times New Roman" panose="02020603050405020304" pitchFamily="18" charset="0"/>
              </a:rPr>
              <a:t>[Mat 13:16-17 NKJV]</a:t>
            </a: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 16 "But blessed [are] your eyes </a:t>
            </a:r>
            <a:r>
              <a:rPr lang="en-US" sz="3600" b="1" u="sng" kern="100" dirty="0">
                <a:effectLst/>
                <a:latin typeface="Calibri" panose="020F0502020204030204" pitchFamily="34" charset="0"/>
                <a:ea typeface="Calibri" panose="020F0502020204030204" pitchFamily="34" charset="0"/>
                <a:cs typeface="Times New Roman" panose="02020603050405020304" pitchFamily="18" charset="0"/>
              </a:rPr>
              <a:t>for they see</a:t>
            </a: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 and your </a:t>
            </a:r>
            <a:r>
              <a:rPr lang="en-US" sz="3600" b="1" u="sng" kern="100" dirty="0">
                <a:effectLst/>
                <a:latin typeface="Calibri" panose="020F0502020204030204" pitchFamily="34" charset="0"/>
                <a:ea typeface="Calibri" panose="020F0502020204030204" pitchFamily="34" charset="0"/>
                <a:cs typeface="Times New Roman" panose="02020603050405020304" pitchFamily="18" charset="0"/>
              </a:rPr>
              <a:t>ears for they hear</a:t>
            </a: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 17 "for assuredly, I say to you that many prophets and righteous [men] desired to see what you see, and did not see [it], and to hear what you hear, and did not hear [it].</a:t>
            </a:r>
          </a:p>
        </p:txBody>
      </p:sp>
    </p:spTree>
    <p:extLst>
      <p:ext uri="{BB962C8B-B14F-4D97-AF65-F5344CB8AC3E}">
        <p14:creationId xmlns:p14="http://schemas.microsoft.com/office/powerpoint/2010/main" val="123086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D39360-DF03-F747-A749-D5A4EC2B46F4}"/>
              </a:ext>
            </a:extLst>
          </p:cNvPr>
          <p:cNvSpPr txBox="1"/>
          <p:nvPr/>
        </p:nvSpPr>
        <p:spPr>
          <a:xfrm>
            <a:off x="274320" y="237745"/>
            <a:ext cx="8741664" cy="3230628"/>
          </a:xfrm>
          <a:prstGeom prst="rect">
            <a:avLst/>
          </a:prstGeom>
          <a:noFill/>
        </p:spPr>
        <p:txBody>
          <a:bodyPr wrap="square">
            <a:spAutoFit/>
          </a:bodyPr>
          <a:lstStyle/>
          <a:p>
            <a:pPr marL="0" marR="0">
              <a:lnSpc>
                <a:spcPct val="107000"/>
              </a:lnSpc>
              <a:spcBef>
                <a:spcPts val="0"/>
              </a:spcBef>
              <a:spcAft>
                <a:spcPts val="800"/>
              </a:spcAft>
            </a:pPr>
            <a:r>
              <a:rPr lang="en-US" sz="3200" b="1" u="sng" kern="100" dirty="0">
                <a:effectLst/>
                <a:latin typeface="Calibri" panose="020F0502020204030204" pitchFamily="34" charset="0"/>
                <a:ea typeface="Calibri" panose="020F0502020204030204" pitchFamily="34" charset="0"/>
                <a:cs typeface="Times New Roman" panose="02020603050405020304" pitchFamily="18" charset="0"/>
              </a:rPr>
              <a:t>[Luk 17:20-21 NIV]</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20 Once, on being asked by the Pharisees when </a:t>
            </a:r>
            <a:r>
              <a:rPr lang="en-US" sz="3200" b="1" u="sng" kern="100" dirty="0">
                <a:effectLst/>
                <a:latin typeface="Calibri" panose="020F0502020204030204" pitchFamily="34" charset="0"/>
                <a:ea typeface="Calibri" panose="020F0502020204030204" pitchFamily="34" charset="0"/>
                <a:cs typeface="Times New Roman" panose="02020603050405020304" pitchFamily="18" charset="0"/>
              </a:rPr>
              <a:t>the kingdom of God</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would come, Jesus replied, "The coming of the </a:t>
            </a:r>
            <a:r>
              <a:rPr lang="en-US" sz="3200" b="1" u="sng" kern="100" dirty="0">
                <a:effectLst/>
                <a:latin typeface="Calibri" panose="020F0502020204030204" pitchFamily="34" charset="0"/>
                <a:ea typeface="Calibri" panose="020F0502020204030204" pitchFamily="34" charset="0"/>
                <a:cs typeface="Times New Roman" panose="02020603050405020304" pitchFamily="18" charset="0"/>
              </a:rPr>
              <a:t>kingdom of God</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is not something that can be observed, 21 nor will people say, 'Here it is,' or 'There it is,' because the </a:t>
            </a:r>
            <a:r>
              <a:rPr lang="en-US" sz="3200" b="1" u="sng" kern="100" dirty="0">
                <a:effectLst/>
                <a:latin typeface="Calibri" panose="020F0502020204030204" pitchFamily="34" charset="0"/>
                <a:ea typeface="Calibri" panose="020F0502020204030204" pitchFamily="34" charset="0"/>
                <a:cs typeface="Times New Roman" panose="02020603050405020304" pitchFamily="18" charset="0"/>
              </a:rPr>
              <a:t>kingdom of God is in your midst</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536971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AD0D265-6562-D374-06B5-D95E0BF013F1}"/>
              </a:ext>
            </a:extLst>
          </p:cNvPr>
          <p:cNvSpPr txBox="1"/>
          <p:nvPr/>
        </p:nvSpPr>
        <p:spPr>
          <a:xfrm>
            <a:off x="137160" y="457200"/>
            <a:ext cx="8750808" cy="2062103"/>
          </a:xfrm>
          <a:prstGeom prst="rect">
            <a:avLst/>
          </a:prstGeom>
          <a:noFill/>
        </p:spPr>
        <p:txBody>
          <a:bodyPr wrap="square">
            <a:spAutoFit/>
          </a:bodyPr>
          <a:lstStyle/>
          <a:p>
            <a:r>
              <a:rPr lang="en-US" sz="3200" u="sng" dirty="0">
                <a:effectLst/>
                <a:latin typeface="Calibri" panose="020F0502020204030204" pitchFamily="34" charset="0"/>
                <a:ea typeface="Calibri" panose="020F0502020204030204" pitchFamily="34" charset="0"/>
                <a:cs typeface="Times New Roman" panose="02020603050405020304" pitchFamily="18" charset="0"/>
              </a:rPr>
              <a:t>[Act 2:23, 36 NKJV] </a:t>
            </a:r>
            <a:r>
              <a:rPr lang="en-US" sz="3200" dirty="0">
                <a:effectLst/>
                <a:latin typeface="Calibri" panose="020F0502020204030204" pitchFamily="34" charset="0"/>
                <a:ea typeface="Calibri" panose="020F0502020204030204" pitchFamily="34" charset="0"/>
                <a:cs typeface="Times New Roman" panose="02020603050405020304" pitchFamily="18" charset="0"/>
              </a:rPr>
              <a:t>23 "Him, being delivered by the determined purpose and foreknowledge of God, you have taken by lawless hands</a:t>
            </a:r>
            <a:r>
              <a:rPr lang="en-US" sz="3200" b="1" u="sng" dirty="0">
                <a:effectLst/>
                <a:latin typeface="Calibri" panose="020F0502020204030204" pitchFamily="34" charset="0"/>
                <a:ea typeface="Calibri" panose="020F0502020204030204" pitchFamily="34" charset="0"/>
                <a:cs typeface="Times New Roman" panose="02020603050405020304" pitchFamily="18" charset="0"/>
              </a:rPr>
              <a:t>, have crucified, and put to death</a:t>
            </a:r>
            <a:endParaRPr lang="en-US" sz="3200" dirty="0"/>
          </a:p>
        </p:txBody>
      </p:sp>
      <p:sp>
        <p:nvSpPr>
          <p:cNvPr id="7" name="TextBox 6">
            <a:extLst>
              <a:ext uri="{FF2B5EF4-FFF2-40B4-BE49-F238E27FC236}">
                <a16:creationId xmlns:a16="http://schemas.microsoft.com/office/drawing/2014/main" id="{8C5FC90F-F1CE-8AF2-FA75-ECDD0EE11335}"/>
              </a:ext>
            </a:extLst>
          </p:cNvPr>
          <p:cNvSpPr txBox="1"/>
          <p:nvPr/>
        </p:nvSpPr>
        <p:spPr>
          <a:xfrm>
            <a:off x="196596" y="3429000"/>
            <a:ext cx="8750808" cy="1649811"/>
          </a:xfrm>
          <a:prstGeom prst="rect">
            <a:avLst/>
          </a:prstGeom>
          <a:noFill/>
        </p:spPr>
        <p:txBody>
          <a:bodyPr wrap="square">
            <a:spAutoFit/>
          </a:bodyPr>
          <a:lstStyle/>
          <a:p>
            <a:pPr marL="0" marR="0">
              <a:lnSpc>
                <a:spcPct val="107000"/>
              </a:lnSpc>
              <a:spcBef>
                <a:spcPts val="0"/>
              </a:spcBef>
              <a:spcAft>
                <a:spcPts val="80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36 "Therefore let all the house of Israel know assuredly that God has made this Jesus, </a:t>
            </a:r>
            <a:r>
              <a:rPr lang="en-US" sz="3200" b="1" u="sng" kern="100" dirty="0">
                <a:effectLst/>
                <a:latin typeface="Calibri" panose="020F0502020204030204" pitchFamily="34" charset="0"/>
                <a:ea typeface="Calibri" panose="020F0502020204030204" pitchFamily="34" charset="0"/>
                <a:cs typeface="Times New Roman" panose="02020603050405020304" pitchFamily="18" charset="0"/>
              </a:rPr>
              <a:t>whom you crucified, both Lord and Christ</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007667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9C5FA4-96F2-4FB2-6302-FC5CB5A7D8BB}"/>
              </a:ext>
            </a:extLst>
          </p:cNvPr>
          <p:cNvSpPr txBox="1"/>
          <p:nvPr/>
        </p:nvSpPr>
        <p:spPr>
          <a:xfrm>
            <a:off x="182880" y="621792"/>
            <a:ext cx="8686800" cy="5116144"/>
          </a:xfrm>
          <a:prstGeom prst="rect">
            <a:avLst/>
          </a:prstGeom>
          <a:noFill/>
        </p:spPr>
        <p:txBody>
          <a:bodyPr wrap="square">
            <a:spAutoFit/>
          </a:bodyPr>
          <a:lstStyle/>
          <a:p>
            <a:pPr marL="0" marR="0">
              <a:lnSpc>
                <a:spcPct val="107000"/>
              </a:lnSpc>
              <a:spcBef>
                <a:spcPts val="0"/>
              </a:spcBef>
              <a:spcAft>
                <a:spcPts val="800"/>
              </a:spcAft>
            </a:pPr>
            <a:r>
              <a:rPr lang="en-US" sz="3600" b="1" u="sng" kern="100" dirty="0">
                <a:effectLst/>
                <a:latin typeface="Calibri" panose="020F0502020204030204" pitchFamily="34" charset="0"/>
                <a:ea typeface="Calibri" panose="020F0502020204030204" pitchFamily="34" charset="0"/>
                <a:cs typeface="Times New Roman" panose="02020603050405020304" pitchFamily="18" charset="0"/>
              </a:rPr>
              <a:t>[1Co 1:23 NKJV]</a:t>
            </a: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 23 but we </a:t>
            </a:r>
            <a:r>
              <a:rPr lang="en-US" sz="3600" b="1" u="sng" kern="100" dirty="0">
                <a:effectLst/>
                <a:latin typeface="Calibri" panose="020F0502020204030204" pitchFamily="34" charset="0"/>
                <a:ea typeface="Calibri" panose="020F0502020204030204" pitchFamily="34" charset="0"/>
                <a:cs typeface="Times New Roman" panose="02020603050405020304" pitchFamily="18" charset="0"/>
              </a:rPr>
              <a:t>preach Christ crucified</a:t>
            </a: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 to the Jews a stumbling block and to the Greeks foolishness,</a:t>
            </a:r>
          </a:p>
          <a:p>
            <a:pPr marL="0" marR="0">
              <a:lnSpc>
                <a:spcPct val="107000"/>
              </a:lnSpc>
              <a:spcBef>
                <a:spcPts val="0"/>
              </a:spcBef>
              <a:spcAft>
                <a:spcPts val="800"/>
              </a:spcAft>
            </a:pPr>
            <a:endParaRPr lang="en-US" sz="3600" kern="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3600" b="1" u="sng" kern="100" dirty="0">
                <a:effectLst/>
                <a:latin typeface="Calibri" panose="020F0502020204030204" pitchFamily="34" charset="0"/>
                <a:ea typeface="Calibri" panose="020F0502020204030204" pitchFamily="34" charset="0"/>
                <a:cs typeface="Times New Roman" panose="02020603050405020304" pitchFamily="18" charset="0"/>
              </a:rPr>
              <a:t>[1Co 2:2 NKJV</a:t>
            </a: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 2 For I determined not to know anything among you </a:t>
            </a:r>
            <a:r>
              <a:rPr lang="en-US" sz="3600" b="1" u="sng" kern="100" dirty="0">
                <a:effectLst/>
                <a:latin typeface="Calibri" panose="020F0502020204030204" pitchFamily="34" charset="0"/>
                <a:ea typeface="Calibri" panose="020F0502020204030204" pitchFamily="34" charset="0"/>
                <a:cs typeface="Times New Roman" panose="02020603050405020304" pitchFamily="18" charset="0"/>
              </a:rPr>
              <a:t>except Jesus Christ and Him crucified.</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8722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FBB437D-8137-D3B6-88C6-BCA51C0BFE82}"/>
              </a:ext>
            </a:extLst>
          </p:cNvPr>
          <p:cNvSpPr txBox="1"/>
          <p:nvPr/>
        </p:nvSpPr>
        <p:spPr>
          <a:xfrm>
            <a:off x="272143" y="104403"/>
            <a:ext cx="8719456" cy="6705682"/>
          </a:xfrm>
          <a:prstGeom prst="rect">
            <a:avLst/>
          </a:prstGeom>
          <a:noFill/>
        </p:spPr>
        <p:txBody>
          <a:bodyPr wrap="square">
            <a:spAutoFit/>
          </a:bodyPr>
          <a:lstStyle/>
          <a:p>
            <a:pPr marL="0" marR="0">
              <a:lnSpc>
                <a:spcPct val="107000"/>
              </a:lnSpc>
              <a:spcBef>
                <a:spcPts val="0"/>
              </a:spcBef>
              <a:spcAft>
                <a:spcPts val="800"/>
              </a:spcAft>
            </a:pPr>
            <a:r>
              <a:rPr lang="en-US" sz="3100" b="1" u="sng" kern="100" dirty="0">
                <a:effectLst/>
                <a:latin typeface="Calibri" panose="020F0502020204030204" pitchFamily="34" charset="0"/>
                <a:ea typeface="Calibri" panose="020F0502020204030204" pitchFamily="34" charset="0"/>
                <a:cs typeface="Times New Roman" panose="02020603050405020304" pitchFamily="18" charset="0"/>
              </a:rPr>
              <a:t>[Luk 9:1-6 NKJV]</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1 Then He called His twelve disciples together and gave them power and authority over all demons, and to cure diseases. 2 He sent them to preach the kingdom of God and to heal the sick. 3 And He said to them, "Take nothing for the journey, neither staffs nor bag nor bread nor money; and do not have two tunics apiece. 4 "Whatever house you enter, stay there, and from there depart. 5 "And whoever will not receive you, when you go out of that city, shake off the very dust from your feet as a testimony against them." 6 So they departed and went through the towns, preaching the gospel and healing everywhere.</a:t>
            </a:r>
          </a:p>
        </p:txBody>
      </p:sp>
    </p:spTree>
    <p:extLst>
      <p:ext uri="{BB962C8B-B14F-4D97-AF65-F5344CB8AC3E}">
        <p14:creationId xmlns:p14="http://schemas.microsoft.com/office/powerpoint/2010/main" val="134734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FBB437D-8137-D3B6-88C6-BCA51C0BFE82}"/>
              </a:ext>
            </a:extLst>
          </p:cNvPr>
          <p:cNvSpPr txBox="1"/>
          <p:nvPr/>
        </p:nvSpPr>
        <p:spPr>
          <a:xfrm>
            <a:off x="272143" y="104403"/>
            <a:ext cx="8719456" cy="6705682"/>
          </a:xfrm>
          <a:prstGeom prst="rect">
            <a:avLst/>
          </a:prstGeom>
          <a:noFill/>
        </p:spPr>
        <p:txBody>
          <a:bodyPr wrap="square">
            <a:spAutoFit/>
          </a:bodyPr>
          <a:lstStyle/>
          <a:p>
            <a:pPr marL="0" marR="0">
              <a:lnSpc>
                <a:spcPct val="107000"/>
              </a:lnSpc>
              <a:spcBef>
                <a:spcPts val="0"/>
              </a:spcBef>
              <a:spcAft>
                <a:spcPts val="800"/>
              </a:spcAft>
            </a:pPr>
            <a:r>
              <a:rPr lang="en-US" sz="3100" b="1" u="sng" kern="100" dirty="0">
                <a:effectLst/>
                <a:latin typeface="Calibri" panose="020F0502020204030204" pitchFamily="34" charset="0"/>
                <a:ea typeface="Calibri" panose="020F0502020204030204" pitchFamily="34" charset="0"/>
                <a:cs typeface="Times New Roman" panose="02020603050405020304" pitchFamily="18" charset="0"/>
              </a:rPr>
              <a:t>[Luk 9:1-6 NKJV]</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1 Then He called His twelve disciples together and gave them power and authority over all demons, and to cure diseases. 2 He sent them to preach the kingdom of God and to heal the sick. 3 And He said to them, "Take nothing for the journey, neither staffs nor bag nor bread nor money; and do not have two tunics apiece. 4 "Whatever house you enter, stay there, and from there depart. 5 "And whoever will not receive you, when you go out of that city, shake off the very dust from your feet as a testimony against them." 6 So they departed and went through the towns, preaching the gospel and healing everywhere.</a:t>
            </a:r>
          </a:p>
        </p:txBody>
      </p:sp>
      <p:cxnSp>
        <p:nvCxnSpPr>
          <p:cNvPr id="3" name="Straight Connector 2">
            <a:extLst>
              <a:ext uri="{FF2B5EF4-FFF2-40B4-BE49-F238E27FC236}">
                <a16:creationId xmlns:a16="http://schemas.microsoft.com/office/drawing/2014/main" id="{3DEF6387-2355-0A90-703C-C269F8E5D706}"/>
              </a:ext>
            </a:extLst>
          </p:cNvPr>
          <p:cNvCxnSpPr>
            <a:cxnSpLocks/>
          </p:cNvCxnSpPr>
          <p:nvPr/>
        </p:nvCxnSpPr>
        <p:spPr>
          <a:xfrm>
            <a:off x="2122714" y="2111829"/>
            <a:ext cx="3614057" cy="0"/>
          </a:xfrm>
          <a:prstGeom prst="line">
            <a:avLst/>
          </a:prstGeom>
          <a:ln w="28575">
            <a:solidFill>
              <a:srgbClr val="FF0000"/>
            </a:solidFill>
          </a:ln>
        </p:spPr>
        <p:style>
          <a:lnRef idx="3">
            <a:schemeClr val="accent3"/>
          </a:lnRef>
          <a:fillRef idx="0">
            <a:schemeClr val="accent3"/>
          </a:fillRef>
          <a:effectRef idx="2">
            <a:schemeClr val="accent3"/>
          </a:effectRef>
          <a:fontRef idx="minor">
            <a:schemeClr val="tx1"/>
          </a:fontRef>
        </p:style>
      </p:cxnSp>
      <p:cxnSp>
        <p:nvCxnSpPr>
          <p:cNvPr id="6" name="Straight Connector 5">
            <a:extLst>
              <a:ext uri="{FF2B5EF4-FFF2-40B4-BE49-F238E27FC236}">
                <a16:creationId xmlns:a16="http://schemas.microsoft.com/office/drawing/2014/main" id="{952B26E5-DEFB-16E3-2556-E2349B5675D7}"/>
              </a:ext>
            </a:extLst>
          </p:cNvPr>
          <p:cNvCxnSpPr>
            <a:cxnSpLocks/>
          </p:cNvCxnSpPr>
          <p:nvPr/>
        </p:nvCxnSpPr>
        <p:spPr>
          <a:xfrm>
            <a:off x="4408714" y="6237515"/>
            <a:ext cx="3363686" cy="0"/>
          </a:xfrm>
          <a:prstGeom prst="line">
            <a:avLst/>
          </a:prstGeom>
          <a:ln w="28575">
            <a:solidFill>
              <a:srgbClr val="FF0000"/>
            </a:solidFill>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498069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B367EF-B3BC-250C-3A16-C1D7A5FECAAF}"/>
              </a:ext>
            </a:extLst>
          </p:cNvPr>
          <p:cNvSpPr txBox="1"/>
          <p:nvPr/>
        </p:nvSpPr>
        <p:spPr>
          <a:xfrm>
            <a:off x="315685" y="816430"/>
            <a:ext cx="8665029" cy="5401159"/>
          </a:xfrm>
          <a:prstGeom prst="rect">
            <a:avLst/>
          </a:prstGeom>
          <a:noFill/>
        </p:spPr>
        <p:txBody>
          <a:bodyPr wrap="square">
            <a:spAutoFit/>
          </a:bodyPr>
          <a:lstStyle/>
          <a:p>
            <a:pPr marL="0" marR="0">
              <a:lnSpc>
                <a:spcPct val="107000"/>
              </a:lnSpc>
              <a:spcBef>
                <a:spcPts val="0"/>
              </a:spcBef>
              <a:spcAft>
                <a:spcPts val="800"/>
              </a:spcAft>
            </a:pPr>
            <a:r>
              <a:rPr lang="en-US" sz="3600" b="1" u="sng" kern="100" dirty="0">
                <a:effectLst/>
                <a:latin typeface="Calibri" panose="020F0502020204030204" pitchFamily="34" charset="0"/>
                <a:ea typeface="Calibri" panose="020F0502020204030204" pitchFamily="34" charset="0"/>
                <a:cs typeface="Times New Roman" panose="02020603050405020304" pitchFamily="18" charset="0"/>
              </a:rPr>
              <a:t>[Gen 3:14-15 NIV] </a:t>
            </a: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14 So the LORD God said to the serpent, "Because you have done this, "Cursed are you above all livestock and all wild animals! You will crawl on your belly and you will eat dust all the days of your life. 15 And I will put enmity between you and the woman, and between your offspring and hers; he will crush your head, and you will strike his heel."</a:t>
            </a:r>
            <a:r>
              <a:rPr lang="en-US" sz="3600" b="1" u="sng"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7295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B367EF-B3BC-250C-3A16-C1D7A5FECAAF}"/>
              </a:ext>
            </a:extLst>
          </p:cNvPr>
          <p:cNvSpPr txBox="1"/>
          <p:nvPr/>
        </p:nvSpPr>
        <p:spPr>
          <a:xfrm>
            <a:off x="315685" y="816430"/>
            <a:ext cx="8665029" cy="5401159"/>
          </a:xfrm>
          <a:prstGeom prst="rect">
            <a:avLst/>
          </a:prstGeom>
          <a:noFill/>
        </p:spPr>
        <p:txBody>
          <a:bodyPr wrap="square">
            <a:spAutoFit/>
          </a:bodyPr>
          <a:lstStyle/>
          <a:p>
            <a:pPr marL="0" marR="0">
              <a:lnSpc>
                <a:spcPct val="107000"/>
              </a:lnSpc>
              <a:spcBef>
                <a:spcPts val="0"/>
              </a:spcBef>
              <a:spcAft>
                <a:spcPts val="800"/>
              </a:spcAft>
            </a:pPr>
            <a:r>
              <a:rPr lang="en-US" sz="3600" b="1" u="sng" kern="100" dirty="0">
                <a:effectLst/>
                <a:latin typeface="Calibri" panose="020F0502020204030204" pitchFamily="34" charset="0"/>
                <a:ea typeface="Calibri" panose="020F0502020204030204" pitchFamily="34" charset="0"/>
                <a:cs typeface="Times New Roman" panose="02020603050405020304" pitchFamily="18" charset="0"/>
              </a:rPr>
              <a:t>[Gen 3:14-15 NIV] </a:t>
            </a: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14 So the LORD God said to the serpent, "Because you have done this, "Cursed are you above all livestock and all wild animals! You will crawl on your belly and you will eat dust all the days of your life. 15 And I will put enmity between you and the woman, and between your offspring and hers; he will crush your head, and you will strike his heel."</a:t>
            </a:r>
            <a:r>
              <a:rPr lang="en-US" sz="3600" b="1" u="sng"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 name="Straight Connector 1">
            <a:extLst>
              <a:ext uri="{FF2B5EF4-FFF2-40B4-BE49-F238E27FC236}">
                <a16:creationId xmlns:a16="http://schemas.microsoft.com/office/drawing/2014/main" id="{FD33FE90-9E71-5E7A-0A26-A115CB5C8DE1}"/>
              </a:ext>
            </a:extLst>
          </p:cNvPr>
          <p:cNvCxnSpPr>
            <a:cxnSpLocks/>
          </p:cNvCxnSpPr>
          <p:nvPr/>
        </p:nvCxnSpPr>
        <p:spPr>
          <a:xfrm>
            <a:off x="1447799" y="5540829"/>
            <a:ext cx="4256315" cy="0"/>
          </a:xfrm>
          <a:prstGeom prst="line">
            <a:avLst/>
          </a:prstGeom>
          <a:ln w="28575">
            <a:solidFill>
              <a:srgbClr val="FF0000"/>
            </a:solidFill>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868756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AD28E7-B1E6-436A-8DF5-FF6D93A57AB2}"/>
              </a:ext>
            </a:extLst>
          </p:cNvPr>
          <p:cNvSpPr txBox="1"/>
          <p:nvPr/>
        </p:nvSpPr>
        <p:spPr>
          <a:xfrm>
            <a:off x="141514" y="370113"/>
            <a:ext cx="8926286" cy="3029997"/>
          </a:xfrm>
          <a:prstGeom prst="rect">
            <a:avLst/>
          </a:prstGeom>
          <a:noFill/>
        </p:spPr>
        <p:txBody>
          <a:bodyPr wrap="square">
            <a:spAutoFit/>
          </a:bodyPr>
          <a:lstStyle/>
          <a:p>
            <a:pPr marL="0" marR="0">
              <a:lnSpc>
                <a:spcPct val="107000"/>
              </a:lnSpc>
              <a:spcBef>
                <a:spcPts val="0"/>
              </a:spcBef>
              <a:spcAft>
                <a:spcPts val="800"/>
              </a:spcAft>
            </a:pPr>
            <a:r>
              <a:rPr lang="en-US" sz="3600" b="1" u="sng" kern="100" dirty="0">
                <a:effectLst/>
                <a:latin typeface="Calibri" panose="020F0502020204030204" pitchFamily="34" charset="0"/>
                <a:ea typeface="Calibri" panose="020F0502020204030204" pitchFamily="34" charset="0"/>
                <a:cs typeface="Times New Roman" panose="02020603050405020304" pitchFamily="18" charset="0"/>
              </a:rPr>
              <a:t>[Gal 3:8 NKJV] </a:t>
            </a: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8 And the Scripture, foreseeing that God would justify the Gentiles by faith, preached the gospel to Abraham beforehand, [saying], "In you all the nations shall be blessed."</a:t>
            </a:r>
          </a:p>
        </p:txBody>
      </p:sp>
      <p:cxnSp>
        <p:nvCxnSpPr>
          <p:cNvPr id="4" name="Straight Connector 3">
            <a:extLst>
              <a:ext uri="{FF2B5EF4-FFF2-40B4-BE49-F238E27FC236}">
                <a16:creationId xmlns:a16="http://schemas.microsoft.com/office/drawing/2014/main" id="{2A0CC738-C6F4-5CE7-7A0C-BE464762E657}"/>
              </a:ext>
            </a:extLst>
          </p:cNvPr>
          <p:cNvCxnSpPr>
            <a:cxnSpLocks/>
          </p:cNvCxnSpPr>
          <p:nvPr/>
        </p:nvCxnSpPr>
        <p:spPr>
          <a:xfrm>
            <a:off x="326571" y="2177143"/>
            <a:ext cx="3668486" cy="0"/>
          </a:xfrm>
          <a:prstGeom prst="line">
            <a:avLst/>
          </a:prstGeom>
          <a:ln w="28575">
            <a:solidFill>
              <a:srgbClr val="FF0000"/>
            </a:solidFill>
          </a:ln>
        </p:spPr>
        <p:style>
          <a:lnRef idx="3">
            <a:schemeClr val="accent3"/>
          </a:lnRef>
          <a:fillRef idx="0">
            <a:schemeClr val="accent3"/>
          </a:fillRef>
          <a:effectRef idx="2">
            <a:schemeClr val="accent3"/>
          </a:effectRef>
          <a:fontRef idx="minor">
            <a:schemeClr val="tx1"/>
          </a:fontRef>
        </p:style>
      </p:cxnSp>
      <p:cxnSp>
        <p:nvCxnSpPr>
          <p:cNvPr id="7" name="Straight Connector 6">
            <a:extLst>
              <a:ext uri="{FF2B5EF4-FFF2-40B4-BE49-F238E27FC236}">
                <a16:creationId xmlns:a16="http://schemas.microsoft.com/office/drawing/2014/main" id="{F9A002BF-6CE6-0C7F-3F67-EBFF98255B0D}"/>
              </a:ext>
            </a:extLst>
          </p:cNvPr>
          <p:cNvCxnSpPr>
            <a:cxnSpLocks/>
          </p:cNvCxnSpPr>
          <p:nvPr/>
        </p:nvCxnSpPr>
        <p:spPr>
          <a:xfrm>
            <a:off x="2046514" y="2786743"/>
            <a:ext cx="5366657" cy="0"/>
          </a:xfrm>
          <a:prstGeom prst="line">
            <a:avLst/>
          </a:prstGeom>
          <a:ln w="28575">
            <a:solidFill>
              <a:srgbClr val="FF0000"/>
            </a:solidFill>
          </a:ln>
        </p:spPr>
        <p:style>
          <a:lnRef idx="3">
            <a:schemeClr val="accent3"/>
          </a:lnRef>
          <a:fillRef idx="0">
            <a:schemeClr val="accent3"/>
          </a:fillRef>
          <a:effectRef idx="2">
            <a:schemeClr val="accent3"/>
          </a:effectRef>
          <a:fontRef idx="minor">
            <a:schemeClr val="tx1"/>
          </a:fontRef>
        </p:style>
      </p:cxnSp>
      <p:cxnSp>
        <p:nvCxnSpPr>
          <p:cNvPr id="9" name="Straight Connector 8">
            <a:extLst>
              <a:ext uri="{FF2B5EF4-FFF2-40B4-BE49-F238E27FC236}">
                <a16:creationId xmlns:a16="http://schemas.microsoft.com/office/drawing/2014/main" id="{1ADA576C-41A7-09F0-E574-D3F8C2A3F6CC}"/>
              </a:ext>
            </a:extLst>
          </p:cNvPr>
          <p:cNvCxnSpPr>
            <a:cxnSpLocks/>
          </p:cNvCxnSpPr>
          <p:nvPr/>
        </p:nvCxnSpPr>
        <p:spPr>
          <a:xfrm>
            <a:off x="217714" y="3356567"/>
            <a:ext cx="1513115" cy="0"/>
          </a:xfrm>
          <a:prstGeom prst="line">
            <a:avLst/>
          </a:prstGeom>
          <a:ln w="28575">
            <a:solidFill>
              <a:srgbClr val="FF0000"/>
            </a:solidFill>
          </a:ln>
        </p:spPr>
        <p:style>
          <a:lnRef idx="3">
            <a:schemeClr val="accent3"/>
          </a:lnRef>
          <a:fillRef idx="0">
            <a:schemeClr val="accent3"/>
          </a:fillRef>
          <a:effectRef idx="2">
            <a:schemeClr val="accent3"/>
          </a:effectRef>
          <a:fontRef idx="minor">
            <a:schemeClr val="tx1"/>
          </a:fontRef>
        </p:style>
      </p:cxnSp>
      <p:sp>
        <p:nvSpPr>
          <p:cNvPr id="12" name="TextBox 11">
            <a:extLst>
              <a:ext uri="{FF2B5EF4-FFF2-40B4-BE49-F238E27FC236}">
                <a16:creationId xmlns:a16="http://schemas.microsoft.com/office/drawing/2014/main" id="{FCF7100A-CC84-D105-12DF-67AE3035B2A6}"/>
              </a:ext>
            </a:extLst>
          </p:cNvPr>
          <p:cNvSpPr txBox="1"/>
          <p:nvPr/>
        </p:nvSpPr>
        <p:spPr>
          <a:xfrm>
            <a:off x="217714" y="3688375"/>
            <a:ext cx="8850086" cy="3029997"/>
          </a:xfrm>
          <a:prstGeom prst="rect">
            <a:avLst/>
          </a:prstGeom>
          <a:noFill/>
        </p:spPr>
        <p:txBody>
          <a:bodyPr wrap="square">
            <a:spAutoFit/>
          </a:bodyPr>
          <a:lstStyle/>
          <a:p>
            <a:pPr marL="0" marR="0">
              <a:lnSpc>
                <a:spcPct val="107000"/>
              </a:lnSpc>
              <a:spcBef>
                <a:spcPts val="0"/>
              </a:spcBef>
              <a:spcAft>
                <a:spcPts val="800"/>
              </a:spcAft>
            </a:pPr>
            <a:r>
              <a:rPr lang="en-US" sz="3600" b="1" u="sng" kern="100" dirty="0">
                <a:effectLst/>
                <a:latin typeface="Calibri" panose="020F0502020204030204" pitchFamily="34" charset="0"/>
                <a:ea typeface="Calibri" panose="020F0502020204030204" pitchFamily="34" charset="0"/>
                <a:cs typeface="Times New Roman" panose="02020603050405020304" pitchFamily="18" charset="0"/>
              </a:rPr>
              <a:t>[Heb 4:2 NKJV]</a:t>
            </a: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 2 For indeed the gospel was preached to us as well as to them; but the word which they heard did not profit them, not being mixed with faith in those who heard [it].</a:t>
            </a:r>
          </a:p>
        </p:txBody>
      </p:sp>
      <p:cxnSp>
        <p:nvCxnSpPr>
          <p:cNvPr id="13" name="Straight Connector 12">
            <a:extLst>
              <a:ext uri="{FF2B5EF4-FFF2-40B4-BE49-F238E27FC236}">
                <a16:creationId xmlns:a16="http://schemas.microsoft.com/office/drawing/2014/main" id="{A0B5F548-0B73-13E6-7A68-66F47E6EA606}"/>
              </a:ext>
            </a:extLst>
          </p:cNvPr>
          <p:cNvCxnSpPr>
            <a:cxnSpLocks/>
          </p:cNvCxnSpPr>
          <p:nvPr/>
        </p:nvCxnSpPr>
        <p:spPr>
          <a:xfrm>
            <a:off x="326571" y="4876800"/>
            <a:ext cx="6096000" cy="0"/>
          </a:xfrm>
          <a:prstGeom prst="line">
            <a:avLst/>
          </a:prstGeom>
          <a:ln w="28575">
            <a:solidFill>
              <a:srgbClr val="FF0000"/>
            </a:solidFill>
          </a:ln>
        </p:spPr>
        <p:style>
          <a:lnRef idx="3">
            <a:schemeClr val="accent3"/>
          </a:lnRef>
          <a:fillRef idx="0">
            <a:schemeClr val="accent3"/>
          </a:fillRef>
          <a:effectRef idx="2">
            <a:schemeClr val="accent3"/>
          </a:effectRef>
          <a:fontRef idx="minor">
            <a:schemeClr val="tx1"/>
          </a:fontRef>
        </p:style>
      </p:cxnSp>
      <p:cxnSp>
        <p:nvCxnSpPr>
          <p:cNvPr id="15" name="Straight Connector 14">
            <a:extLst>
              <a:ext uri="{FF2B5EF4-FFF2-40B4-BE49-F238E27FC236}">
                <a16:creationId xmlns:a16="http://schemas.microsoft.com/office/drawing/2014/main" id="{FC50A59E-6219-76FF-2EC4-98217412BA35}"/>
              </a:ext>
            </a:extLst>
          </p:cNvPr>
          <p:cNvCxnSpPr>
            <a:cxnSpLocks/>
          </p:cNvCxnSpPr>
          <p:nvPr/>
        </p:nvCxnSpPr>
        <p:spPr>
          <a:xfrm>
            <a:off x="5666013" y="4281852"/>
            <a:ext cx="1953987" cy="0"/>
          </a:xfrm>
          <a:prstGeom prst="line">
            <a:avLst/>
          </a:prstGeom>
          <a:ln w="28575">
            <a:solidFill>
              <a:srgbClr val="FF0000"/>
            </a:solidFill>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760226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27CEC3-95B4-A0AA-EE4A-6D6AAB689AFB}"/>
              </a:ext>
            </a:extLst>
          </p:cNvPr>
          <p:cNvSpPr txBox="1"/>
          <p:nvPr/>
        </p:nvSpPr>
        <p:spPr>
          <a:xfrm>
            <a:off x="123444" y="1691640"/>
            <a:ext cx="8897112" cy="3029997"/>
          </a:xfrm>
          <a:prstGeom prst="rect">
            <a:avLst/>
          </a:prstGeom>
          <a:noFill/>
        </p:spPr>
        <p:txBody>
          <a:bodyPr wrap="square">
            <a:spAutoFit/>
          </a:bodyPr>
          <a:lstStyle/>
          <a:p>
            <a:pPr marL="0" marR="0">
              <a:lnSpc>
                <a:spcPct val="107000"/>
              </a:lnSpc>
              <a:spcBef>
                <a:spcPts val="0"/>
              </a:spcBef>
              <a:spcAft>
                <a:spcPts val="800"/>
              </a:spcAft>
            </a:pPr>
            <a:r>
              <a:rPr lang="en-US" sz="3600" b="1" u="sng"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3600" b="1" u="sng" kern="100" dirty="0" err="1">
                <a:effectLst/>
                <a:latin typeface="Calibri" panose="020F0502020204030204" pitchFamily="34" charset="0"/>
                <a:ea typeface="Calibri" panose="020F0502020204030204" pitchFamily="34" charset="0"/>
                <a:cs typeface="Times New Roman" panose="02020603050405020304" pitchFamily="18" charset="0"/>
              </a:rPr>
              <a:t>Jhn</a:t>
            </a:r>
            <a:r>
              <a:rPr lang="en-US" sz="3600" b="1" u="sng" kern="100" dirty="0">
                <a:effectLst/>
                <a:latin typeface="Calibri" panose="020F0502020204030204" pitchFamily="34" charset="0"/>
                <a:ea typeface="Calibri" panose="020F0502020204030204" pitchFamily="34" charset="0"/>
                <a:cs typeface="Times New Roman" panose="02020603050405020304" pitchFamily="18" charset="0"/>
              </a:rPr>
              <a:t> 3:14-15 NKJV]</a:t>
            </a: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 14 "And as Moses lifted up the serpent in the wilderness, even so must the Son of Man be lifted up, 15 "that whoever believes in Him should not perish but have eternal life.</a:t>
            </a:r>
          </a:p>
        </p:txBody>
      </p:sp>
    </p:spTree>
    <p:extLst>
      <p:ext uri="{BB962C8B-B14F-4D97-AF65-F5344CB8AC3E}">
        <p14:creationId xmlns:p14="http://schemas.microsoft.com/office/powerpoint/2010/main" val="2074873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7E18327-0728-ECB5-E5F8-D7FF5AE50F8B}"/>
              </a:ext>
            </a:extLst>
          </p:cNvPr>
          <p:cNvSpPr txBox="1"/>
          <p:nvPr/>
        </p:nvSpPr>
        <p:spPr>
          <a:xfrm>
            <a:off x="146304" y="167932"/>
            <a:ext cx="8842248" cy="2062103"/>
          </a:xfrm>
          <a:prstGeom prst="rect">
            <a:avLst/>
          </a:prstGeom>
          <a:noFill/>
        </p:spPr>
        <p:txBody>
          <a:bodyPr wrap="square">
            <a:spAutoFit/>
          </a:bodyPr>
          <a:lstStyle/>
          <a:p>
            <a:r>
              <a:rPr lang="en-US" sz="3200" b="1" u="sng" dirty="0"/>
              <a:t>[Mat 3:1-2 NKJV] </a:t>
            </a:r>
            <a:r>
              <a:rPr lang="en-US" sz="3200" dirty="0"/>
              <a:t>1 In those days John the Baptist came preaching in the wilderness of Judea, 2 and saying, "Repent, for the kingdom of heaven is at hand!". </a:t>
            </a:r>
          </a:p>
        </p:txBody>
      </p:sp>
      <p:cxnSp>
        <p:nvCxnSpPr>
          <p:cNvPr id="6" name="Straight Connector 5">
            <a:extLst>
              <a:ext uri="{FF2B5EF4-FFF2-40B4-BE49-F238E27FC236}">
                <a16:creationId xmlns:a16="http://schemas.microsoft.com/office/drawing/2014/main" id="{A81914CB-E444-0E20-2F59-54EC8E87E325}"/>
              </a:ext>
            </a:extLst>
          </p:cNvPr>
          <p:cNvCxnSpPr>
            <a:cxnSpLocks/>
          </p:cNvCxnSpPr>
          <p:nvPr/>
        </p:nvCxnSpPr>
        <p:spPr>
          <a:xfrm>
            <a:off x="2997490" y="1680319"/>
            <a:ext cx="4308566" cy="0"/>
          </a:xfrm>
          <a:prstGeom prst="line">
            <a:avLst/>
          </a:prstGeom>
          <a:ln w="28575">
            <a:solidFill>
              <a:srgbClr val="FF0000"/>
            </a:solidFill>
          </a:ln>
        </p:spPr>
        <p:style>
          <a:lnRef idx="3">
            <a:schemeClr val="accent3"/>
          </a:lnRef>
          <a:fillRef idx="0">
            <a:schemeClr val="accent3"/>
          </a:fillRef>
          <a:effectRef idx="2">
            <a:schemeClr val="accent3"/>
          </a:effectRef>
          <a:fontRef idx="minor">
            <a:schemeClr val="tx1"/>
          </a:fontRef>
        </p:style>
      </p:cxnSp>
      <p:sp>
        <p:nvSpPr>
          <p:cNvPr id="9" name="TextBox 8">
            <a:extLst>
              <a:ext uri="{FF2B5EF4-FFF2-40B4-BE49-F238E27FC236}">
                <a16:creationId xmlns:a16="http://schemas.microsoft.com/office/drawing/2014/main" id="{E58009FE-9652-D2DD-5D00-A85DB067538E}"/>
              </a:ext>
            </a:extLst>
          </p:cNvPr>
          <p:cNvSpPr txBox="1"/>
          <p:nvPr/>
        </p:nvSpPr>
        <p:spPr>
          <a:xfrm>
            <a:off x="237744" y="2382560"/>
            <a:ext cx="8750808" cy="3539430"/>
          </a:xfrm>
          <a:prstGeom prst="rect">
            <a:avLst/>
          </a:prstGeom>
          <a:noFill/>
        </p:spPr>
        <p:txBody>
          <a:bodyPr wrap="square">
            <a:spAutoFit/>
          </a:bodyPr>
          <a:lstStyle/>
          <a:p>
            <a:r>
              <a:rPr lang="en-US" sz="3200" b="1" u="sng" dirty="0"/>
              <a:t>[Luk 4:42-43 NKJV] </a:t>
            </a:r>
            <a:r>
              <a:rPr lang="en-US" sz="3200" dirty="0"/>
              <a:t>42 Now when it was day, He departed and went into a deserted place. And the crowd sought Him and came to Him, and tried to keep Him from leaving them; 43 but He said to them, "I must preach the kingdom of God to the other cities also, because for this purpose I have been sent."</a:t>
            </a:r>
          </a:p>
        </p:txBody>
      </p:sp>
      <p:cxnSp>
        <p:nvCxnSpPr>
          <p:cNvPr id="10" name="Straight Connector 9">
            <a:extLst>
              <a:ext uri="{FF2B5EF4-FFF2-40B4-BE49-F238E27FC236}">
                <a16:creationId xmlns:a16="http://schemas.microsoft.com/office/drawing/2014/main" id="{87AB66D6-FECD-3E52-38D2-D09B89AA482E}"/>
              </a:ext>
            </a:extLst>
          </p:cNvPr>
          <p:cNvCxnSpPr>
            <a:cxnSpLocks/>
          </p:cNvCxnSpPr>
          <p:nvPr/>
        </p:nvCxnSpPr>
        <p:spPr>
          <a:xfrm>
            <a:off x="2642616" y="4868527"/>
            <a:ext cx="4541520" cy="0"/>
          </a:xfrm>
          <a:prstGeom prst="line">
            <a:avLst/>
          </a:prstGeom>
          <a:ln w="28575">
            <a:solidFill>
              <a:srgbClr val="FF0000"/>
            </a:solidFill>
          </a:ln>
        </p:spPr>
        <p:style>
          <a:lnRef idx="3">
            <a:schemeClr val="accent3"/>
          </a:lnRef>
          <a:fillRef idx="0">
            <a:schemeClr val="accent3"/>
          </a:fillRef>
          <a:effectRef idx="2">
            <a:schemeClr val="accent3"/>
          </a:effectRef>
          <a:fontRef idx="minor">
            <a:schemeClr val="tx1"/>
          </a:fontRef>
        </p:style>
      </p:cxnSp>
      <p:cxnSp>
        <p:nvCxnSpPr>
          <p:cNvPr id="12" name="Straight Connector 11">
            <a:extLst>
              <a:ext uri="{FF2B5EF4-FFF2-40B4-BE49-F238E27FC236}">
                <a16:creationId xmlns:a16="http://schemas.microsoft.com/office/drawing/2014/main" id="{319EE53C-C1CD-8261-5506-A1956EEE3933}"/>
              </a:ext>
            </a:extLst>
          </p:cNvPr>
          <p:cNvCxnSpPr>
            <a:cxnSpLocks/>
          </p:cNvCxnSpPr>
          <p:nvPr/>
        </p:nvCxnSpPr>
        <p:spPr>
          <a:xfrm>
            <a:off x="5166360" y="5340967"/>
            <a:ext cx="3066288" cy="0"/>
          </a:xfrm>
          <a:prstGeom prst="line">
            <a:avLst/>
          </a:prstGeom>
          <a:ln w="28575">
            <a:solidFill>
              <a:srgbClr val="FF0000"/>
            </a:solidFill>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773193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D30C22-DF74-2AE3-05E6-C72371FED96F}"/>
              </a:ext>
            </a:extLst>
          </p:cNvPr>
          <p:cNvSpPr txBox="1"/>
          <p:nvPr/>
        </p:nvSpPr>
        <p:spPr>
          <a:xfrm>
            <a:off x="192024" y="210312"/>
            <a:ext cx="8887968" cy="6124754"/>
          </a:xfrm>
          <a:prstGeom prst="rect">
            <a:avLst/>
          </a:prstGeom>
          <a:noFill/>
        </p:spPr>
        <p:txBody>
          <a:bodyPr wrap="square">
            <a:spAutoFit/>
          </a:bodyPr>
          <a:lstStyle/>
          <a:p>
            <a:r>
              <a:rPr lang="en-US" sz="2800" b="1" u="sng" dirty="0"/>
              <a:t>[Luk 8:1 NKJV] </a:t>
            </a:r>
            <a:r>
              <a:rPr lang="en-US" sz="2800" dirty="0"/>
              <a:t>1 Now it came to pass, afterward, that He went through every city and village, preaching and bringing the glad tidings of the kingdom of God. And the twelve [were] with Him,</a:t>
            </a:r>
          </a:p>
          <a:p>
            <a:endParaRPr lang="en-US" sz="2800" dirty="0"/>
          </a:p>
          <a:p>
            <a:r>
              <a:rPr lang="en-US" sz="2800" b="1" u="sng" dirty="0"/>
              <a:t>[Luk 9:1-2 NKJV] </a:t>
            </a:r>
            <a:r>
              <a:rPr lang="en-US" sz="2800" dirty="0"/>
              <a:t>1 Then He called His twelve disciples together and gave them power and authority over all demons, and to cure diseases. 2 He sent them to preach the kingdom of God and to heal the sick.</a:t>
            </a:r>
          </a:p>
          <a:p>
            <a:endParaRPr lang="en-US" sz="2800" dirty="0"/>
          </a:p>
          <a:p>
            <a:r>
              <a:rPr lang="en-US" sz="2800" b="1" u="sng" dirty="0"/>
              <a:t>[Luk 9:11 NKJV] </a:t>
            </a:r>
            <a:r>
              <a:rPr lang="en-US" sz="2800" dirty="0"/>
              <a:t>11 But when the multitudes knew [it], they followed Him; and He received them and spoke to them about the kingdom of God, and healed those who had need of healing.</a:t>
            </a:r>
          </a:p>
        </p:txBody>
      </p:sp>
      <p:cxnSp>
        <p:nvCxnSpPr>
          <p:cNvPr id="4" name="Straight Connector 3">
            <a:extLst>
              <a:ext uri="{FF2B5EF4-FFF2-40B4-BE49-F238E27FC236}">
                <a16:creationId xmlns:a16="http://schemas.microsoft.com/office/drawing/2014/main" id="{41EB3736-B2AB-22E7-D5AD-FC4191724BCF}"/>
              </a:ext>
            </a:extLst>
          </p:cNvPr>
          <p:cNvCxnSpPr>
            <a:cxnSpLocks/>
          </p:cNvCxnSpPr>
          <p:nvPr/>
        </p:nvCxnSpPr>
        <p:spPr>
          <a:xfrm>
            <a:off x="3063240" y="1564495"/>
            <a:ext cx="2782824" cy="0"/>
          </a:xfrm>
          <a:prstGeom prst="line">
            <a:avLst/>
          </a:prstGeom>
          <a:ln w="28575">
            <a:solidFill>
              <a:srgbClr val="FF0000"/>
            </a:solidFill>
          </a:ln>
        </p:spPr>
        <p:style>
          <a:lnRef idx="3">
            <a:schemeClr val="accent3"/>
          </a:lnRef>
          <a:fillRef idx="0">
            <a:schemeClr val="accent3"/>
          </a:fillRef>
          <a:effectRef idx="2">
            <a:schemeClr val="accent3"/>
          </a:effectRef>
          <a:fontRef idx="minor">
            <a:schemeClr val="tx1"/>
          </a:fontRef>
        </p:style>
      </p:cxnSp>
      <p:cxnSp>
        <p:nvCxnSpPr>
          <p:cNvPr id="6" name="Straight Connector 5">
            <a:extLst>
              <a:ext uri="{FF2B5EF4-FFF2-40B4-BE49-F238E27FC236}">
                <a16:creationId xmlns:a16="http://schemas.microsoft.com/office/drawing/2014/main" id="{FE8C68BE-AE95-4209-43FB-CE329DB24A66}"/>
              </a:ext>
            </a:extLst>
          </p:cNvPr>
          <p:cNvCxnSpPr>
            <a:cxnSpLocks/>
          </p:cNvCxnSpPr>
          <p:nvPr/>
        </p:nvCxnSpPr>
        <p:spPr>
          <a:xfrm>
            <a:off x="280416" y="4103479"/>
            <a:ext cx="2215896" cy="0"/>
          </a:xfrm>
          <a:prstGeom prst="line">
            <a:avLst/>
          </a:prstGeom>
          <a:ln w="28575">
            <a:solidFill>
              <a:srgbClr val="FF0000"/>
            </a:solidFill>
          </a:ln>
        </p:spPr>
        <p:style>
          <a:lnRef idx="3">
            <a:schemeClr val="accent3"/>
          </a:lnRef>
          <a:fillRef idx="0">
            <a:schemeClr val="accent3"/>
          </a:fillRef>
          <a:effectRef idx="2">
            <a:schemeClr val="accent3"/>
          </a:effectRef>
          <a:fontRef idx="minor">
            <a:schemeClr val="tx1"/>
          </a:fontRef>
        </p:style>
      </p:cxnSp>
      <p:cxnSp>
        <p:nvCxnSpPr>
          <p:cNvPr id="8" name="Straight Connector 7">
            <a:extLst>
              <a:ext uri="{FF2B5EF4-FFF2-40B4-BE49-F238E27FC236}">
                <a16:creationId xmlns:a16="http://schemas.microsoft.com/office/drawing/2014/main" id="{565697DE-F77C-C047-9436-0D4F8BDF0344}"/>
              </a:ext>
            </a:extLst>
          </p:cNvPr>
          <p:cNvCxnSpPr>
            <a:cxnSpLocks/>
          </p:cNvCxnSpPr>
          <p:nvPr/>
        </p:nvCxnSpPr>
        <p:spPr>
          <a:xfrm>
            <a:off x="1286256" y="5804263"/>
            <a:ext cx="2782824" cy="0"/>
          </a:xfrm>
          <a:prstGeom prst="line">
            <a:avLst/>
          </a:prstGeom>
          <a:ln w="28575">
            <a:solidFill>
              <a:srgbClr val="FF0000"/>
            </a:solidFill>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613911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F46216B-77A9-411A-B9D3-5023FCB70208}"/>
    </a:ext>
  </a:extLst>
</a:theme>
</file>

<file path=docMetadata/LabelInfo.xml><?xml version="1.0" encoding="utf-8"?>
<clbl:labelList xmlns:clbl="http://schemas.microsoft.com/office/2020/mipLabelMetadata">
  <clbl:label id="{f4226406-bd2f-4ec8-a5c4-d438db83b918}" enabled="1" method="Privileged" siteId="{c73bf3ef-87e9-48e0-ac85-9c723e6cca39}" removed="0"/>
</clbl:labelList>
</file>

<file path=docProps/app.xml><?xml version="1.0" encoding="utf-8"?>
<Properties xmlns="http://schemas.openxmlformats.org/officeDocument/2006/extended-properties" xmlns:vt="http://schemas.openxmlformats.org/officeDocument/2006/docPropsVTypes">
  <Template>Office 2013 - 2022 Theme</Template>
  <TotalTime>191</TotalTime>
  <Words>1124</Words>
  <Application>Microsoft Office PowerPoint</Application>
  <PresentationFormat>On-screen Show (4:3)</PresentationFormat>
  <Paragraphs>24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Morolez, Alex</dc:creator>
  <cp:lastModifiedBy>Robert McDonald</cp:lastModifiedBy>
  <cp:revision>2</cp:revision>
  <dcterms:created xsi:type="dcterms:W3CDTF">2024-04-27T13:28:57Z</dcterms:created>
  <dcterms:modified xsi:type="dcterms:W3CDTF">2024-04-28T13:47:14Z</dcterms:modified>
</cp:coreProperties>
</file>